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61" r:id="rId2"/>
  </p:sldMasterIdLst>
  <p:notesMasterIdLst>
    <p:notesMasterId r:id="rId9"/>
  </p:notesMasterIdLst>
  <p:sldIdLst>
    <p:sldId id="256" r:id="rId3"/>
    <p:sldId id="355" r:id="rId4"/>
    <p:sldId id="353" r:id="rId5"/>
    <p:sldId id="357" r:id="rId6"/>
    <p:sldId id="356" r:id="rId7"/>
    <p:sldId id="346" r:id="rId8"/>
  </p:sldIdLst>
  <p:sldSz cx="12187238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  <a:srgbClr val="E9A7EB"/>
    <a:srgbClr val="018F8A"/>
    <a:srgbClr val="E7E8EC"/>
    <a:srgbClr val="7FB9AA"/>
    <a:srgbClr val="808080"/>
    <a:srgbClr val="CCCED6"/>
    <a:srgbClr val="E7E8EB"/>
    <a:srgbClr val="B8B8B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4" autoAdjust="0"/>
    <p:restoredTop sz="87795" autoAdjust="0"/>
  </p:normalViewPr>
  <p:slideViewPr>
    <p:cSldViewPr snapToGrid="0">
      <p:cViewPr varScale="1">
        <p:scale>
          <a:sx n="109" d="100"/>
          <a:sy n="109" d="100"/>
        </p:scale>
        <p:origin x="152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latin typeface="Calibri"/>
              </a:rPr>
              <a:t>Click to move the slide</a:t>
            </a: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Calibri"/>
              </a:rPr>
              <a:t>Click to edit the notes format</a:t>
            </a:r>
          </a:p>
        </p:txBody>
      </p:sp>
      <p:sp>
        <p:nvSpPr>
          <p:cNvPr id="2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Calibri"/>
              </a:rPr>
              <a:t>&lt;header&gt;</a:t>
            </a:r>
          </a:p>
        </p:txBody>
      </p:sp>
      <p:sp>
        <p:nvSpPr>
          <p:cNvPr id="26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de-DE" sz="1400" b="0" strike="noStrike" spc="-1">
                <a:latin typeface="Calibri"/>
              </a:defRPr>
            </a:lvl1pPr>
          </a:lstStyle>
          <a:p>
            <a:pPr algn="r"/>
            <a:r>
              <a:rPr lang="de-DE" sz="1400" b="0" strike="noStrike" spc="-1">
                <a:latin typeface="Calibri"/>
              </a:rPr>
              <a:t>&lt;date/time&gt;</a:t>
            </a:r>
          </a:p>
        </p:txBody>
      </p:sp>
      <p:sp>
        <p:nvSpPr>
          <p:cNvPr id="26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lang="de-DE" sz="1400" b="0" strike="noStrike" spc="-1">
                <a:latin typeface="Calibri"/>
              </a:defRPr>
            </a:lvl1pPr>
          </a:lstStyle>
          <a:p>
            <a:r>
              <a:rPr lang="de-DE" sz="1400" b="0" strike="noStrike" spc="-1">
                <a:latin typeface="Calibri"/>
              </a:rPr>
              <a:t>&lt;footer&gt;</a:t>
            </a:r>
          </a:p>
        </p:txBody>
      </p:sp>
      <p:sp>
        <p:nvSpPr>
          <p:cNvPr id="26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lang="de-DE" sz="1400" b="0" strike="noStrike" spc="-1">
                <a:latin typeface="Calibri"/>
              </a:defRPr>
            </a:lvl1pPr>
          </a:lstStyle>
          <a:p>
            <a:pPr algn="r"/>
            <a:fld id="{7D8D545F-750E-484B-9AE1-17B524082493}" type="slidenum">
              <a:rPr lang="de-DE" sz="1400" b="0" strike="noStrike" spc="-1">
                <a:latin typeface="Calibri"/>
              </a:rPr>
              <a:t>‹#›</a:t>
            </a:fld>
            <a:endParaRPr lang="de-DE" sz="1400" b="0" strike="noStrike" spc="-1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5007-BE5C-28A4-E159-2C9DF451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>
            <a:extLst>
              <a:ext uri="{FF2B5EF4-FFF2-40B4-BE49-F238E27FC236}">
                <a16:creationId xmlns:a16="http://schemas.microsoft.com/office/drawing/2014/main" id="{E091143C-B51A-E7D1-4FC7-6EED5E32C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5137" cy="3835400"/>
          </a:xfrm>
          <a:prstGeom prst="rect">
            <a:avLst/>
          </a:prstGeom>
        </p:spPr>
      </p:sp>
      <p:sp>
        <p:nvSpPr>
          <p:cNvPr id="313" name="PlaceHolder 2">
            <a:extLst>
              <a:ext uri="{FF2B5EF4-FFF2-40B4-BE49-F238E27FC236}">
                <a16:creationId xmlns:a16="http://schemas.microsoft.com/office/drawing/2014/main" id="{0AAF3E9F-A49A-58D0-94A4-C3A04B058CE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0" indent="0">
              <a:buFontTx/>
              <a:buNone/>
            </a:pPr>
            <a:endParaRPr lang="de-DE" sz="2000" b="0" strike="noStrike" spc="-1" dirty="0">
              <a:latin typeface="Calibri"/>
            </a:endParaRPr>
          </a:p>
        </p:txBody>
      </p:sp>
      <p:sp>
        <p:nvSpPr>
          <p:cNvPr id="314" name="CustomShape 3">
            <a:extLst>
              <a:ext uri="{FF2B5EF4-FFF2-40B4-BE49-F238E27FC236}">
                <a16:creationId xmlns:a16="http://schemas.microsoft.com/office/drawing/2014/main" id="{493F90CA-0114-2436-BE21-53CC68D3C22B}"/>
              </a:ext>
            </a:extLst>
          </p:cNvPr>
          <p:cNvSpPr/>
          <p:nvPr/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3A3DF49B-7B65-46A6-BB01-04CA51CE4983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2</a:t>
            </a:fld>
            <a:endParaRPr lang="de-DE" sz="13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333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6C021-2E8D-63A8-F37C-545A401A0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>
            <a:extLst>
              <a:ext uri="{FF2B5EF4-FFF2-40B4-BE49-F238E27FC236}">
                <a16:creationId xmlns:a16="http://schemas.microsoft.com/office/drawing/2014/main" id="{94039459-CFAD-05EF-B275-1E3C72DADC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5137" cy="3835400"/>
          </a:xfrm>
          <a:prstGeom prst="rect">
            <a:avLst/>
          </a:prstGeom>
        </p:spPr>
      </p:sp>
      <p:sp>
        <p:nvSpPr>
          <p:cNvPr id="313" name="PlaceHolder 2">
            <a:extLst>
              <a:ext uri="{FF2B5EF4-FFF2-40B4-BE49-F238E27FC236}">
                <a16:creationId xmlns:a16="http://schemas.microsoft.com/office/drawing/2014/main" id="{A394D37A-26E0-FEC8-B8B3-0D0E6F68D3A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0" indent="0">
              <a:buFontTx/>
              <a:buNone/>
            </a:pPr>
            <a:endParaRPr lang="de-DE" sz="2000" b="0" strike="noStrike" spc="-1" dirty="0">
              <a:latin typeface="Calibri"/>
            </a:endParaRPr>
          </a:p>
        </p:txBody>
      </p:sp>
      <p:sp>
        <p:nvSpPr>
          <p:cNvPr id="314" name="CustomShape 3">
            <a:extLst>
              <a:ext uri="{FF2B5EF4-FFF2-40B4-BE49-F238E27FC236}">
                <a16:creationId xmlns:a16="http://schemas.microsoft.com/office/drawing/2014/main" id="{4430D365-D56C-09F7-BCF5-CCD1FFC38DAA}"/>
              </a:ext>
            </a:extLst>
          </p:cNvPr>
          <p:cNvSpPr/>
          <p:nvPr/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3A3DF49B-7B65-46A6-BB01-04CA51CE4983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lang="de-DE" sz="13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8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6542D-2D20-86E6-D4EB-DC8B9172E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>
            <a:extLst>
              <a:ext uri="{FF2B5EF4-FFF2-40B4-BE49-F238E27FC236}">
                <a16:creationId xmlns:a16="http://schemas.microsoft.com/office/drawing/2014/main" id="{20C8A9B0-EBEF-BF33-E259-402A51DF6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5137" cy="3835400"/>
          </a:xfrm>
          <a:prstGeom prst="rect">
            <a:avLst/>
          </a:prstGeom>
        </p:spPr>
      </p:sp>
      <p:sp>
        <p:nvSpPr>
          <p:cNvPr id="313" name="PlaceHolder 2">
            <a:extLst>
              <a:ext uri="{FF2B5EF4-FFF2-40B4-BE49-F238E27FC236}">
                <a16:creationId xmlns:a16="http://schemas.microsoft.com/office/drawing/2014/main" id="{C28A6F6A-7989-F42B-9933-6E784F3C738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09920" y="4861440"/>
            <a:ext cx="5678280" cy="4604400"/>
          </a:xfrm>
          <a:prstGeom prst="rect">
            <a:avLst/>
          </a:prstGeom>
        </p:spPr>
        <p:txBody>
          <a:bodyPr lIns="99000" tIns="49680" rIns="99000" bIns="49680">
            <a:noAutofit/>
          </a:bodyPr>
          <a:lstStyle/>
          <a:p>
            <a:pPr marL="0" indent="0">
              <a:buFontTx/>
              <a:buNone/>
            </a:pPr>
            <a:endParaRPr lang="de-DE" sz="2000" b="0" strike="noStrike" spc="-1" dirty="0">
              <a:latin typeface="Calibri"/>
            </a:endParaRPr>
          </a:p>
        </p:txBody>
      </p:sp>
      <p:sp>
        <p:nvSpPr>
          <p:cNvPr id="314" name="CustomShape 3">
            <a:extLst>
              <a:ext uri="{FF2B5EF4-FFF2-40B4-BE49-F238E27FC236}">
                <a16:creationId xmlns:a16="http://schemas.microsoft.com/office/drawing/2014/main" id="{B68255D4-1344-B6B1-764B-7A4CD6057F5F}"/>
              </a:ext>
            </a:extLst>
          </p:cNvPr>
          <p:cNvSpPr/>
          <p:nvPr/>
        </p:nvSpPr>
        <p:spPr>
          <a:xfrm>
            <a:off x="4021200" y="9721080"/>
            <a:ext cx="3075120" cy="51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>
            <a:noAutofit/>
          </a:bodyPr>
          <a:lstStyle/>
          <a:p>
            <a:pPr algn="r">
              <a:lnSpc>
                <a:spcPct val="100000"/>
              </a:lnSpc>
            </a:pPr>
            <a:fld id="{3A3DF49B-7B65-46A6-BB01-04CA51CE4983}" type="slidenum">
              <a:rPr lang="de-DE" sz="1300" b="0" strike="noStrike" spc="-1">
                <a:solidFill>
                  <a:srgbClr val="000000"/>
                </a:solidFill>
                <a:latin typeface="Arial"/>
                <a:ea typeface="+mn-ea"/>
              </a:rPr>
              <a:t>5</a:t>
            </a:fld>
            <a:endParaRPr lang="de-DE" sz="1300" b="0" strike="noStrike" spc="-1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38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22908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7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7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22908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317480" y="160452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025480" y="160452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4317480" y="368208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body"/>
          </p:nvPr>
        </p:nvSpPr>
        <p:spPr>
          <a:xfrm>
            <a:off x="8025480" y="368208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77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F30BDF-0085-BEEE-A44B-4ED0D94D2089}"/>
              </a:ext>
            </a:extLst>
          </p:cNvPr>
          <p:cNvSpPr/>
          <p:nvPr userDrawn="1"/>
        </p:nvSpPr>
        <p:spPr>
          <a:xfrm>
            <a:off x="0" y="603849"/>
            <a:ext cx="12187238" cy="3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85334F-37D0-55BB-4563-90ABA33F9713}"/>
              </a:ext>
            </a:extLst>
          </p:cNvPr>
          <p:cNvSpPr/>
          <p:nvPr userDrawn="1"/>
        </p:nvSpPr>
        <p:spPr>
          <a:xfrm>
            <a:off x="228600" y="6254151"/>
            <a:ext cx="11958637" cy="569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342164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77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2908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7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77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2908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7480" y="160452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5480" y="160452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7480" y="368208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5480" y="3682080"/>
            <a:ext cx="3531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552" y="1016000"/>
            <a:ext cx="1072413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1694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marL="0" indent="0" algn="l">
              <a:lnSpc>
                <a:spcPct val="100000"/>
              </a:lnSpc>
              <a:defRPr sz="3599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53" y="360538"/>
            <a:ext cx="176487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96179" y="6489088"/>
            <a:ext cx="1259508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095" y="3860495"/>
            <a:ext cx="4678172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59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7948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54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5894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2662" y="316800"/>
            <a:ext cx="1799297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472855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  <p15:guide id="5" pos="610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F30BDF-0085-BEEE-A44B-4ED0D94D2089}"/>
              </a:ext>
            </a:extLst>
          </p:cNvPr>
          <p:cNvSpPr/>
          <p:nvPr userDrawn="1"/>
        </p:nvSpPr>
        <p:spPr>
          <a:xfrm>
            <a:off x="0" y="0"/>
            <a:ext cx="12187238" cy="6858000"/>
          </a:xfrm>
          <a:prstGeom prst="rect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A0F9662-8F78-CD2E-4F94-83371C9881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73" y="2644219"/>
            <a:ext cx="4357291" cy="15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7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776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776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2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"/>
          <p:cNvGrpSpPr/>
          <p:nvPr/>
        </p:nvGrpSpPr>
        <p:grpSpPr>
          <a:xfrm>
            <a:off x="-377640" y="-384840"/>
            <a:ext cx="12418560" cy="7159320"/>
            <a:chOff x="-377640" y="-384840"/>
            <a:chExt cx="12418560" cy="7159320"/>
          </a:xfrm>
        </p:grpSpPr>
        <p:sp>
          <p:nvSpPr>
            <p:cNvPr id="25" name="Line 2"/>
            <p:cNvSpPr/>
            <p:nvPr/>
          </p:nvSpPr>
          <p:spPr>
            <a:xfrm flipH="1">
              <a:off x="3214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" name="Line 3"/>
            <p:cNvSpPr/>
            <p:nvPr/>
          </p:nvSpPr>
          <p:spPr>
            <a:xfrm flipH="1">
              <a:off x="1185876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" name="Line 4"/>
            <p:cNvSpPr/>
            <p:nvPr/>
          </p:nvSpPr>
          <p:spPr>
            <a:xfrm>
              <a:off x="-377640" y="3426840"/>
              <a:ext cx="26244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4" name="Line 5"/>
            <p:cNvSpPr/>
            <p:nvPr/>
          </p:nvSpPr>
          <p:spPr>
            <a:xfrm>
              <a:off x="-377640" y="76248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5" name="Line 6"/>
            <p:cNvSpPr/>
            <p:nvPr/>
          </p:nvSpPr>
          <p:spPr>
            <a:xfrm>
              <a:off x="-377640" y="630468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" name="Line 7"/>
            <p:cNvSpPr/>
            <p:nvPr/>
          </p:nvSpPr>
          <p:spPr>
            <a:xfrm>
              <a:off x="-377640" y="623700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" name="Line 8"/>
            <p:cNvSpPr/>
            <p:nvPr/>
          </p:nvSpPr>
          <p:spPr>
            <a:xfrm>
              <a:off x="-377640" y="677448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8" name="Line 9"/>
            <p:cNvSpPr/>
            <p:nvPr/>
          </p:nvSpPr>
          <p:spPr>
            <a:xfrm flipH="1">
              <a:off x="60940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-377640" y="61920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-377640" y="2020320"/>
              <a:ext cx="26244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1" name="Line 12"/>
            <p:cNvSpPr/>
            <p:nvPr/>
          </p:nvSpPr>
          <p:spPr>
            <a:xfrm>
              <a:off x="-377640" y="483120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2" name="Line 13"/>
            <p:cNvSpPr/>
            <p:nvPr/>
          </p:nvSpPr>
          <p:spPr>
            <a:xfrm flipH="1">
              <a:off x="141840" y="-384840"/>
              <a:ext cx="72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" name="Line 14"/>
            <p:cNvSpPr/>
            <p:nvPr/>
          </p:nvSpPr>
          <p:spPr>
            <a:xfrm flipH="1">
              <a:off x="1203984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4" name="Group 15"/>
          <p:cNvGrpSpPr/>
          <p:nvPr/>
        </p:nvGrpSpPr>
        <p:grpSpPr>
          <a:xfrm>
            <a:off x="144360" y="152280"/>
            <a:ext cx="11896920" cy="611640"/>
            <a:chOff x="144360" y="152280"/>
            <a:chExt cx="11896920" cy="611640"/>
          </a:xfrm>
        </p:grpSpPr>
        <p:sp>
          <p:nvSpPr>
            <p:cNvPr id="15" name="CustomShape 16"/>
            <p:cNvSpPr/>
            <p:nvPr/>
          </p:nvSpPr>
          <p:spPr>
            <a:xfrm>
              <a:off x="144360" y="152280"/>
              <a:ext cx="11895480" cy="470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44360" y="597600"/>
              <a:ext cx="185400" cy="166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11855160" y="597600"/>
              <a:ext cx="186120" cy="166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" name="CustomShape 19"/>
          <p:cNvSpPr/>
          <p:nvPr/>
        </p:nvSpPr>
        <p:spPr>
          <a:xfrm>
            <a:off x="11536200" y="6300360"/>
            <a:ext cx="14004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|</a:t>
            </a:r>
            <a:endParaRPr lang="de-DE" sz="800" b="0" strike="noStrike" spc="-1">
              <a:latin typeface="Calibri"/>
            </a:endParaRPr>
          </a:p>
        </p:txBody>
      </p:sp>
      <p:sp>
        <p:nvSpPr>
          <p:cNvPr id="19" name="CustomShape 20"/>
          <p:cNvSpPr/>
          <p:nvPr/>
        </p:nvSpPr>
        <p:spPr>
          <a:xfrm>
            <a:off x="10779120" y="6300360"/>
            <a:ext cx="14004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|</a:t>
            </a:r>
            <a:endParaRPr lang="de-DE" sz="800" b="0" strike="noStrike" spc="-1">
              <a:latin typeface="Calibri"/>
            </a:endParaRPr>
          </a:p>
        </p:txBody>
      </p:sp>
      <p:pic>
        <p:nvPicPr>
          <p:cNvPr id="20" name="Bild 18"/>
          <p:cNvPicPr/>
          <p:nvPr/>
        </p:nvPicPr>
        <p:blipFill>
          <a:blip r:embed="rId16"/>
          <a:stretch/>
        </p:blipFill>
        <p:spPr>
          <a:xfrm>
            <a:off x="324000" y="306000"/>
            <a:ext cx="969840" cy="157320"/>
          </a:xfrm>
          <a:prstGeom prst="rect">
            <a:avLst/>
          </a:prstGeom>
          <a:ln>
            <a:noFill/>
          </a:ln>
        </p:spPr>
      </p:pic>
      <p:pic>
        <p:nvPicPr>
          <p:cNvPr id="21" name="Picture 8"/>
          <p:cNvPicPr/>
          <p:nvPr/>
        </p:nvPicPr>
        <p:blipFill>
          <a:blip r:embed="rId17"/>
          <a:stretch/>
        </p:blipFill>
        <p:spPr>
          <a:xfrm>
            <a:off x="321840" y="6397560"/>
            <a:ext cx="1234440" cy="293040"/>
          </a:xfrm>
          <a:prstGeom prst="rect">
            <a:avLst/>
          </a:prstGeom>
          <a:ln>
            <a:noFill/>
          </a:ln>
        </p:spPr>
      </p:pic>
      <p:sp>
        <p:nvSpPr>
          <p:cNvPr id="22" name="PlaceHolder 2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latin typeface="Calibri"/>
              </a:rPr>
              <a:t>Click to edit the title text format</a:t>
            </a:r>
          </a:p>
        </p:txBody>
      </p:sp>
      <p:sp>
        <p:nvSpPr>
          <p:cNvPr id="23" name="PlaceHolder 2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1" r:id="rId2"/>
    <p:sldLayoutId id="2147483702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-377640" y="-384840"/>
            <a:ext cx="12418560" cy="7159320"/>
            <a:chOff x="-377640" y="-384840"/>
            <a:chExt cx="12418560" cy="7159320"/>
          </a:xfrm>
        </p:grpSpPr>
        <p:sp>
          <p:nvSpPr>
            <p:cNvPr id="61" name="Line 2"/>
            <p:cNvSpPr/>
            <p:nvPr/>
          </p:nvSpPr>
          <p:spPr>
            <a:xfrm flipH="1">
              <a:off x="3214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2" name="Line 3"/>
            <p:cNvSpPr/>
            <p:nvPr/>
          </p:nvSpPr>
          <p:spPr>
            <a:xfrm flipH="1">
              <a:off x="1185876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3" name="Line 4"/>
            <p:cNvSpPr/>
            <p:nvPr/>
          </p:nvSpPr>
          <p:spPr>
            <a:xfrm>
              <a:off x="-377640" y="3426840"/>
              <a:ext cx="26244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4" name="Line 5"/>
            <p:cNvSpPr/>
            <p:nvPr/>
          </p:nvSpPr>
          <p:spPr>
            <a:xfrm>
              <a:off x="-377640" y="76248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5" name="Line 6"/>
            <p:cNvSpPr/>
            <p:nvPr/>
          </p:nvSpPr>
          <p:spPr>
            <a:xfrm>
              <a:off x="-377640" y="630468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6" name="Line 7"/>
            <p:cNvSpPr/>
            <p:nvPr/>
          </p:nvSpPr>
          <p:spPr>
            <a:xfrm>
              <a:off x="-377640" y="623700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7" name="Line 8"/>
            <p:cNvSpPr/>
            <p:nvPr/>
          </p:nvSpPr>
          <p:spPr>
            <a:xfrm>
              <a:off x="-377640" y="677448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68" name="Line 9"/>
            <p:cNvSpPr/>
            <p:nvPr/>
          </p:nvSpPr>
          <p:spPr>
            <a:xfrm flipH="1">
              <a:off x="609408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9" name="Line 10"/>
            <p:cNvSpPr/>
            <p:nvPr/>
          </p:nvSpPr>
          <p:spPr>
            <a:xfrm>
              <a:off x="-377640" y="619200"/>
              <a:ext cx="262800" cy="144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0" name="Line 11"/>
            <p:cNvSpPr/>
            <p:nvPr/>
          </p:nvSpPr>
          <p:spPr>
            <a:xfrm>
              <a:off x="-377640" y="2020320"/>
              <a:ext cx="26244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1" name="Line 12"/>
            <p:cNvSpPr/>
            <p:nvPr/>
          </p:nvSpPr>
          <p:spPr>
            <a:xfrm>
              <a:off x="-377640" y="4831200"/>
              <a:ext cx="262800" cy="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72" name="Line 13"/>
            <p:cNvSpPr/>
            <p:nvPr/>
          </p:nvSpPr>
          <p:spPr>
            <a:xfrm flipH="1">
              <a:off x="141840" y="-384840"/>
              <a:ext cx="72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73" name="Line 14"/>
            <p:cNvSpPr/>
            <p:nvPr/>
          </p:nvSpPr>
          <p:spPr>
            <a:xfrm flipH="1">
              <a:off x="12039840" y="-384840"/>
              <a:ext cx="1080" cy="262800"/>
            </a:xfrm>
            <a:prstGeom prst="line">
              <a:avLst/>
            </a:prstGeom>
            <a:ln w="6480">
              <a:solidFill>
                <a:srgbClr val="FF0066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78" name="CustomShape 19"/>
          <p:cNvSpPr/>
          <p:nvPr/>
        </p:nvSpPr>
        <p:spPr>
          <a:xfrm>
            <a:off x="11536200" y="6300360"/>
            <a:ext cx="14004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|</a:t>
            </a:r>
            <a:endParaRPr lang="de-DE" sz="800" b="0" strike="noStrike" spc="-1">
              <a:latin typeface="Calibri"/>
            </a:endParaRPr>
          </a:p>
        </p:txBody>
      </p:sp>
      <p:sp>
        <p:nvSpPr>
          <p:cNvPr id="79" name="CustomShape 20"/>
          <p:cNvSpPr/>
          <p:nvPr/>
        </p:nvSpPr>
        <p:spPr>
          <a:xfrm>
            <a:off x="10779120" y="6300360"/>
            <a:ext cx="14004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45000" rIns="36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|</a:t>
            </a:r>
            <a:endParaRPr lang="de-DE" sz="800" b="0" strike="noStrike" spc="-1">
              <a:latin typeface="Calibri"/>
            </a:endParaRPr>
          </a:p>
        </p:txBody>
      </p:sp>
      <p:pic>
        <p:nvPicPr>
          <p:cNvPr id="80" name="Bild 18"/>
          <p:cNvPicPr/>
          <p:nvPr/>
        </p:nvPicPr>
        <p:blipFill>
          <a:blip r:embed="rId15"/>
          <a:stretch/>
        </p:blipFill>
        <p:spPr>
          <a:xfrm>
            <a:off x="324000" y="306000"/>
            <a:ext cx="969840" cy="157320"/>
          </a:xfrm>
          <a:prstGeom prst="rect">
            <a:avLst/>
          </a:prstGeom>
          <a:ln>
            <a:noFill/>
          </a:ln>
        </p:spPr>
      </p:pic>
      <p:pic>
        <p:nvPicPr>
          <p:cNvPr id="81" name="Picture 8"/>
          <p:cNvPicPr/>
          <p:nvPr/>
        </p:nvPicPr>
        <p:blipFill>
          <a:blip r:embed="rId16"/>
          <a:stretch/>
        </p:blipFill>
        <p:spPr>
          <a:xfrm>
            <a:off x="321840" y="6397560"/>
            <a:ext cx="1234440" cy="293040"/>
          </a:xfrm>
          <a:prstGeom prst="rect">
            <a:avLst/>
          </a:prstGeom>
          <a:ln>
            <a:noFill/>
          </a:ln>
        </p:spPr>
      </p:pic>
      <p:sp>
        <p:nvSpPr>
          <p:cNvPr id="82" name="PlaceHolder 2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latin typeface="Calibri"/>
              </a:rPr>
              <a:t>Click to edit the title text format</a:t>
            </a:r>
          </a:p>
        </p:txBody>
      </p:sp>
      <p:sp>
        <p:nvSpPr>
          <p:cNvPr id="83" name="PlaceHolder 2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Biogas meter development and evaluation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5423" y="4010649"/>
            <a:ext cx="4678172" cy="70368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Jakub Tkaczuk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 Nov 2024</a:t>
            </a:r>
          </a:p>
        </p:txBody>
      </p:sp>
      <p:pic>
        <p:nvPicPr>
          <p:cNvPr id="8" name="Picture 7" descr="A picture containing font, screenshot, graphics, text&#10;&#10;Description automatically generated">
            <a:extLst>
              <a:ext uri="{FF2B5EF4-FFF2-40B4-BE49-F238E27FC236}">
                <a16:creationId xmlns:a16="http://schemas.microsoft.com/office/drawing/2014/main" id="{F07C3162-2753-EE68-4CD3-E93ACC4976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06" y="345057"/>
            <a:ext cx="1391854" cy="350782"/>
          </a:xfrm>
          <a:prstGeom prst="rect">
            <a:avLst/>
          </a:prstGeom>
        </p:spPr>
      </p:pic>
      <p:sp>
        <p:nvSpPr>
          <p:cNvPr id="10" name="CustomShape 4">
            <a:extLst>
              <a:ext uri="{FF2B5EF4-FFF2-40B4-BE49-F238E27FC236}">
                <a16:creationId xmlns:a16="http://schemas.microsoft.com/office/drawing/2014/main" id="{CDEF5623-358F-AA24-4A4A-4E069C364C9D}"/>
              </a:ext>
            </a:extLst>
          </p:cNvPr>
          <p:cNvSpPr/>
          <p:nvPr/>
        </p:nvSpPr>
        <p:spPr>
          <a:xfrm>
            <a:off x="10916640" y="6308640"/>
            <a:ext cx="61092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Date</a:t>
            </a:r>
            <a:endParaRPr lang="en-US" sz="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0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518AF-A658-DAED-097F-18E094EB3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4">
            <a:extLst>
              <a:ext uri="{FF2B5EF4-FFF2-40B4-BE49-F238E27FC236}">
                <a16:creationId xmlns:a16="http://schemas.microsoft.com/office/drawing/2014/main" id="{EA0F7DF8-28A8-F3DE-50F2-5FCA05336F36}"/>
              </a:ext>
            </a:extLst>
          </p:cNvPr>
          <p:cNvSpPr/>
          <p:nvPr/>
        </p:nvSpPr>
        <p:spPr>
          <a:xfrm>
            <a:off x="11624760" y="6308640"/>
            <a:ext cx="35424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fld id="{B106FC98-4258-4F5D-BF3B-70FD84BE5205}" type="slidenum">
              <a:rPr lang="en-US" sz="800" b="0" strike="noStrike" spc="-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</a:t>
            </a:fld>
            <a:endParaRPr lang="en-US" sz="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font, screenshot, graphics, text&#10;&#10;Description automatically generated">
            <a:extLst>
              <a:ext uri="{FF2B5EF4-FFF2-40B4-BE49-F238E27FC236}">
                <a16:creationId xmlns:a16="http://schemas.microsoft.com/office/drawing/2014/main" id="{98D85D6E-DB59-AB61-30A4-192393AE5E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5" y="6419296"/>
            <a:ext cx="1198079" cy="301946"/>
          </a:xfrm>
          <a:prstGeom prst="rect">
            <a:avLst/>
          </a:prstGeom>
        </p:spPr>
      </p:pic>
      <p:sp>
        <p:nvSpPr>
          <p:cNvPr id="5" name="CustomShape 5">
            <a:extLst>
              <a:ext uri="{FF2B5EF4-FFF2-40B4-BE49-F238E27FC236}">
                <a16:creationId xmlns:a16="http://schemas.microsoft.com/office/drawing/2014/main" id="{806B5A12-B4DC-04EA-D88A-A2EBCDAF377E}"/>
              </a:ext>
            </a:extLst>
          </p:cNvPr>
          <p:cNvSpPr/>
          <p:nvPr/>
        </p:nvSpPr>
        <p:spPr>
          <a:xfrm>
            <a:off x="459264" y="996540"/>
            <a:ext cx="4514791" cy="502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54000" rIns="14400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1F407A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Smart Biogas flow sensor</a:t>
            </a:r>
            <a:endParaRPr lang="en-US" sz="2800" b="0" strike="noStrike" spc="-1" dirty="0">
              <a:solidFill>
                <a:srgbClr val="1F40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D8B0E-4129-9367-573D-F637B76DB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1" y="1596362"/>
            <a:ext cx="3798028" cy="28485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4EF0E4-84BD-9B3C-6ABC-5A306DD857C3}"/>
              </a:ext>
            </a:extLst>
          </p:cNvPr>
          <p:cNvSpPr/>
          <p:nvPr/>
        </p:nvSpPr>
        <p:spPr>
          <a:xfrm>
            <a:off x="1001474" y="3168713"/>
            <a:ext cx="1273375" cy="387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D79B4-15DB-F803-056D-093CEF393B37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2274849" y="3093957"/>
            <a:ext cx="1632556" cy="2685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923128-D0FD-8015-96B2-0BD554AB68BF}"/>
              </a:ext>
            </a:extLst>
          </p:cNvPr>
          <p:cNvSpPr txBox="1"/>
          <p:nvPr/>
        </p:nvSpPr>
        <p:spPr>
          <a:xfrm>
            <a:off x="3907405" y="2216794"/>
            <a:ext cx="163051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 not appropriate for environments with corrosive gases (e.g. H2S &amp; ammonium)</a:t>
            </a:r>
            <a:endParaRPr lang="en-CH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7CB9C8B8-9399-3E51-AE9B-1A22A5BD6398}"/>
              </a:ext>
            </a:extLst>
          </p:cNvPr>
          <p:cNvSpPr/>
          <p:nvPr/>
        </p:nvSpPr>
        <p:spPr>
          <a:xfrm>
            <a:off x="4974055" y="6345865"/>
            <a:ext cx="4630680" cy="45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Jakub Tkaczuk</a:t>
            </a:r>
            <a:endParaRPr lang="de-DE" sz="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A868B0B5-69A3-D123-BC64-C1CE51CC13CF}"/>
              </a:ext>
            </a:extLst>
          </p:cNvPr>
          <p:cNvSpPr/>
          <p:nvPr/>
        </p:nvSpPr>
        <p:spPr>
          <a:xfrm>
            <a:off x="10916640" y="6308640"/>
            <a:ext cx="61092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800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26 Nov 2024</a:t>
            </a:r>
            <a:endParaRPr lang="de-DE" sz="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DB9B8D5-5440-8FC3-87F7-B5AD714CE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3" r="60249"/>
          <a:stretch/>
        </p:blipFill>
        <p:spPr>
          <a:xfrm>
            <a:off x="914413" y="4913710"/>
            <a:ext cx="2119983" cy="189079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170D5D-1A00-1F80-12D1-43622CA35661}"/>
              </a:ext>
            </a:extLst>
          </p:cNvPr>
          <p:cNvCxnSpPr/>
          <p:nvPr/>
        </p:nvCxnSpPr>
        <p:spPr>
          <a:xfrm>
            <a:off x="1195534" y="4444883"/>
            <a:ext cx="0" cy="295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21D5F3B-181F-2F31-214C-A7AAE2F3CB40}"/>
              </a:ext>
            </a:extLst>
          </p:cNvPr>
          <p:cNvCxnSpPr>
            <a:cxnSpLocks/>
          </p:cNvCxnSpPr>
          <p:nvPr/>
        </p:nvCxnSpPr>
        <p:spPr>
          <a:xfrm flipH="1" flipV="1">
            <a:off x="1191484" y="4740780"/>
            <a:ext cx="213722" cy="25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9CE7C1-5F8D-E6E8-5FF8-973F44285DBA}"/>
              </a:ext>
            </a:extLst>
          </p:cNvPr>
          <p:cNvCxnSpPr/>
          <p:nvPr/>
        </p:nvCxnSpPr>
        <p:spPr>
          <a:xfrm>
            <a:off x="1405206" y="4765818"/>
            <a:ext cx="0" cy="295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4AB18A3-A548-DDE4-CF4A-F76F6C7591F6}"/>
              </a:ext>
            </a:extLst>
          </p:cNvPr>
          <p:cNvCxnSpPr>
            <a:cxnSpLocks/>
          </p:cNvCxnSpPr>
          <p:nvPr/>
        </p:nvCxnSpPr>
        <p:spPr>
          <a:xfrm flipH="1">
            <a:off x="1588188" y="4655147"/>
            <a:ext cx="149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D631A8-7F9D-EF8E-2D4E-8C0FD7FB3958}"/>
              </a:ext>
            </a:extLst>
          </p:cNvPr>
          <p:cNvCxnSpPr>
            <a:cxnSpLocks/>
          </p:cNvCxnSpPr>
          <p:nvPr/>
        </p:nvCxnSpPr>
        <p:spPr>
          <a:xfrm>
            <a:off x="1738090" y="4655147"/>
            <a:ext cx="0" cy="349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4E5D83-055D-6902-80B7-C7D6D4B33F5C}"/>
              </a:ext>
            </a:extLst>
          </p:cNvPr>
          <p:cNvCxnSpPr>
            <a:cxnSpLocks/>
          </p:cNvCxnSpPr>
          <p:nvPr/>
        </p:nvCxnSpPr>
        <p:spPr>
          <a:xfrm>
            <a:off x="1588188" y="4305693"/>
            <a:ext cx="0" cy="349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DACFA8-1D4C-E4A2-C36A-DEDFE32AC307}"/>
              </a:ext>
            </a:extLst>
          </p:cNvPr>
          <p:cNvCxnSpPr>
            <a:cxnSpLocks/>
          </p:cNvCxnSpPr>
          <p:nvPr/>
        </p:nvCxnSpPr>
        <p:spPr>
          <a:xfrm flipH="1">
            <a:off x="1962532" y="4558971"/>
            <a:ext cx="89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2AC860-60C2-18F7-7B53-E7B4359E2891}"/>
              </a:ext>
            </a:extLst>
          </p:cNvPr>
          <p:cNvCxnSpPr>
            <a:cxnSpLocks/>
          </p:cNvCxnSpPr>
          <p:nvPr/>
        </p:nvCxnSpPr>
        <p:spPr>
          <a:xfrm>
            <a:off x="1968877" y="4338498"/>
            <a:ext cx="0" cy="220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2ABDA7C-0D49-4B12-7E0C-46EB3875A030}"/>
              </a:ext>
            </a:extLst>
          </p:cNvPr>
          <p:cNvCxnSpPr>
            <a:cxnSpLocks/>
          </p:cNvCxnSpPr>
          <p:nvPr/>
        </p:nvCxnSpPr>
        <p:spPr>
          <a:xfrm>
            <a:off x="2052507" y="4558971"/>
            <a:ext cx="0" cy="106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0FAE2D5-FB0C-4AB0-750F-6ECC1AE1C94C}"/>
              </a:ext>
            </a:extLst>
          </p:cNvPr>
          <p:cNvSpPr txBox="1"/>
          <p:nvPr/>
        </p:nvSpPr>
        <p:spPr>
          <a:xfrm>
            <a:off x="2466479" y="4557443"/>
            <a:ext cx="250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Venturi restriction : </a:t>
            </a:r>
            <a:r>
              <a:rPr lang="en-CH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questionable accuracy</a:t>
            </a:r>
          </a:p>
        </p:txBody>
      </p:sp>
      <p:sp>
        <p:nvSpPr>
          <p:cNvPr id="25" name="CustomShape 5">
            <a:extLst>
              <a:ext uri="{FF2B5EF4-FFF2-40B4-BE49-F238E27FC236}">
                <a16:creationId xmlns:a16="http://schemas.microsoft.com/office/drawing/2014/main" id="{3972529A-97EF-2E2D-8B03-1BB301E771AA}"/>
              </a:ext>
            </a:extLst>
          </p:cNvPr>
          <p:cNvSpPr/>
          <p:nvPr/>
        </p:nvSpPr>
        <p:spPr>
          <a:xfrm>
            <a:off x="7903404" y="1090414"/>
            <a:ext cx="3798029" cy="502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54000" rIns="14400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1F407A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GHE flow sensor</a:t>
            </a:r>
            <a:endParaRPr lang="en-US" sz="2800" b="0" strike="noStrike" spc="-1" dirty="0">
              <a:solidFill>
                <a:srgbClr val="1F40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8E4136-B37D-E285-70BE-02CF3C92D14B}"/>
              </a:ext>
            </a:extLst>
          </p:cNvPr>
          <p:cNvCxnSpPr>
            <a:cxnSpLocks/>
          </p:cNvCxnSpPr>
          <p:nvPr/>
        </p:nvCxnSpPr>
        <p:spPr>
          <a:xfrm flipH="1">
            <a:off x="5991495" y="1561171"/>
            <a:ext cx="0" cy="4858595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A2D380E-2976-4264-2570-C3D9F1A97A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477"/>
          <a:stretch/>
        </p:blipFill>
        <p:spPr>
          <a:xfrm>
            <a:off x="7098411" y="3961977"/>
            <a:ext cx="1384552" cy="21160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CA31F96-2480-FC58-56AC-35BADAAFEBE8}"/>
              </a:ext>
            </a:extLst>
          </p:cNvPr>
          <p:cNvSpPr txBox="1"/>
          <p:nvPr/>
        </p:nvSpPr>
        <p:spPr>
          <a:xfrm>
            <a:off x="6836692" y="2129883"/>
            <a:ext cx="4788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H" dirty="0"/>
              <a:t>A single thermistor in a tube</a:t>
            </a:r>
          </a:p>
          <a:p>
            <a:pPr marL="285750" indent="-285750">
              <a:buFontTx/>
              <a:buChar char="-"/>
            </a:pPr>
            <a:r>
              <a:rPr lang="en-CH" dirty="0"/>
              <a:t>Heat dissipation is correlated with flow</a:t>
            </a:r>
          </a:p>
          <a:p>
            <a:pPr marL="285750" indent="-285750">
              <a:buFontTx/>
              <a:buChar char="-"/>
            </a:pPr>
            <a:r>
              <a:rPr lang="en-CH" dirty="0"/>
              <a:t>Some thermistors have a protection coating against corrosive gases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A2632F8-557B-46FC-DFE9-6C63465A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7499" b="17546"/>
          <a:stretch/>
        </p:blipFill>
        <p:spPr>
          <a:xfrm>
            <a:off x="9720759" y="3719844"/>
            <a:ext cx="1993983" cy="128475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D9EEE58-6627-EE9A-B06B-C2F51E7CA2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812" r="34335"/>
          <a:stretch/>
        </p:blipFill>
        <p:spPr>
          <a:xfrm rot="5400000">
            <a:off x="10276949" y="3833015"/>
            <a:ext cx="799252" cy="302132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EC2B89D-98B0-F1B5-8783-68A4C77912BD}"/>
              </a:ext>
            </a:extLst>
          </p:cNvPr>
          <p:cNvSpPr/>
          <p:nvPr/>
        </p:nvSpPr>
        <p:spPr>
          <a:xfrm>
            <a:off x="9456234" y="3822591"/>
            <a:ext cx="2522766" cy="2159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894327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BE9F2-CA98-B71C-F23A-AE82F7066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4">
            <a:extLst>
              <a:ext uri="{FF2B5EF4-FFF2-40B4-BE49-F238E27FC236}">
                <a16:creationId xmlns:a16="http://schemas.microsoft.com/office/drawing/2014/main" id="{7F030B84-0EBC-FE8C-B4FF-0F0235D56CE5}"/>
              </a:ext>
            </a:extLst>
          </p:cNvPr>
          <p:cNvSpPr/>
          <p:nvPr/>
        </p:nvSpPr>
        <p:spPr>
          <a:xfrm>
            <a:off x="11624760" y="6308640"/>
            <a:ext cx="35424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fld id="{B106FC98-4258-4F5D-BF3B-70FD84BE5205}" type="slidenum">
              <a:rPr lang="en-US" sz="800" b="0" strike="noStrike" spc="-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3</a:t>
            </a:fld>
            <a:endParaRPr lang="en-US" sz="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font, screenshot, graphics, text&#10;&#10;Description automatically generated">
            <a:extLst>
              <a:ext uri="{FF2B5EF4-FFF2-40B4-BE49-F238E27FC236}">
                <a16:creationId xmlns:a16="http://schemas.microsoft.com/office/drawing/2014/main" id="{080C6DFD-E546-4CE7-6578-B03158AA9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80" y="6391307"/>
            <a:ext cx="1198079" cy="301946"/>
          </a:xfrm>
          <a:prstGeom prst="rect">
            <a:avLst/>
          </a:prstGeom>
        </p:spPr>
      </p:pic>
      <p:sp>
        <p:nvSpPr>
          <p:cNvPr id="5" name="CustomShape 5">
            <a:extLst>
              <a:ext uri="{FF2B5EF4-FFF2-40B4-BE49-F238E27FC236}">
                <a16:creationId xmlns:a16="http://schemas.microsoft.com/office/drawing/2014/main" id="{B14DDB38-73F1-FC09-2376-65D4A1992921}"/>
              </a:ext>
            </a:extLst>
          </p:cNvPr>
          <p:cNvSpPr/>
          <p:nvPr/>
        </p:nvSpPr>
        <p:spPr>
          <a:xfrm>
            <a:off x="308781" y="1272658"/>
            <a:ext cx="4346942" cy="502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54000" rIns="14400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1F407A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Smart Biogas flow sensor</a:t>
            </a:r>
            <a:endParaRPr lang="en-US" sz="2800" b="0" strike="noStrike" spc="-1" dirty="0">
              <a:solidFill>
                <a:srgbClr val="1F40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324A4330-1143-8F94-7E9E-ADB9741D9FE5}"/>
              </a:ext>
            </a:extLst>
          </p:cNvPr>
          <p:cNvSpPr/>
          <p:nvPr/>
        </p:nvSpPr>
        <p:spPr>
          <a:xfrm>
            <a:off x="6094440" y="6317876"/>
            <a:ext cx="4630680" cy="45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Jakub Tkaczuk</a:t>
            </a:r>
            <a:endParaRPr lang="de-DE" sz="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F9BEC3CD-1132-B3A8-A437-0BEB0207E491}"/>
              </a:ext>
            </a:extLst>
          </p:cNvPr>
          <p:cNvSpPr/>
          <p:nvPr/>
        </p:nvSpPr>
        <p:spPr>
          <a:xfrm>
            <a:off x="10916640" y="6308640"/>
            <a:ext cx="61092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800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26 Nov 2024</a:t>
            </a:r>
            <a:endParaRPr lang="de-DE" sz="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F181D8-E3B2-4061-24BC-D2704986D6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971" r="66884"/>
          <a:stretch/>
        </p:blipFill>
        <p:spPr>
          <a:xfrm>
            <a:off x="169332" y="1974595"/>
            <a:ext cx="4346943" cy="4334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BB0B47-56AB-AC97-01F8-E3609C6A38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948"/>
          <a:stretch/>
        </p:blipFill>
        <p:spPr>
          <a:xfrm>
            <a:off x="4707795" y="1669966"/>
            <a:ext cx="1092180" cy="474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3F570-CE8A-F98F-8F85-3CC38FFA7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001" y="1669966"/>
            <a:ext cx="5434760" cy="441680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C65AE5-2075-987C-21EA-81C55651CA7F}"/>
              </a:ext>
            </a:extLst>
          </p:cNvPr>
          <p:cNvCxnSpPr>
            <a:cxnSpLocks/>
          </p:cNvCxnSpPr>
          <p:nvPr/>
        </p:nvCxnSpPr>
        <p:spPr>
          <a:xfrm flipH="1">
            <a:off x="5991495" y="1561171"/>
            <a:ext cx="0" cy="4858595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stomShape 5">
            <a:extLst>
              <a:ext uri="{FF2B5EF4-FFF2-40B4-BE49-F238E27FC236}">
                <a16:creationId xmlns:a16="http://schemas.microsoft.com/office/drawing/2014/main" id="{37BE65EE-4A3E-6559-EBCD-FE5DF0ED8354}"/>
              </a:ext>
            </a:extLst>
          </p:cNvPr>
          <p:cNvSpPr/>
          <p:nvPr/>
        </p:nvSpPr>
        <p:spPr>
          <a:xfrm>
            <a:off x="7122575" y="1272658"/>
            <a:ext cx="2930707" cy="502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54000" rIns="14400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1F407A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GHE flow sensor</a:t>
            </a:r>
            <a:endParaRPr lang="en-US" sz="2800" b="0" strike="noStrike" spc="-1" dirty="0">
              <a:solidFill>
                <a:srgbClr val="1F40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347E99-C165-6EF2-E0FF-F4B95A6891E7}"/>
              </a:ext>
            </a:extLst>
          </p:cNvPr>
          <p:cNvSpPr txBox="1"/>
          <p:nvPr/>
        </p:nvSpPr>
        <p:spPr>
          <a:xfrm>
            <a:off x="2275691" y="5717437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100% error!</a:t>
            </a:r>
            <a:endParaRPr lang="en-CH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C0A68B-CB96-C298-393A-0D8FF12F3C75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2171700" y="5006340"/>
            <a:ext cx="851151" cy="7110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AA94536-7820-9D8F-011F-A20C66E3938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76" r="1"/>
          <a:stretch/>
        </p:blipFill>
        <p:spPr>
          <a:xfrm>
            <a:off x="4382856" y="1669966"/>
            <a:ext cx="1469191" cy="441680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4B1EAF8-0322-09A5-8ABA-F6E569DB7A0A}"/>
              </a:ext>
            </a:extLst>
          </p:cNvPr>
          <p:cNvSpPr/>
          <p:nvPr/>
        </p:nvSpPr>
        <p:spPr>
          <a:xfrm>
            <a:off x="89245" y="1974595"/>
            <a:ext cx="652243" cy="35539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95255BD-DB92-7CB7-8422-81C65FC8A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66" y="3287817"/>
            <a:ext cx="558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3103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FDA8972-FA50-D842-9D8B-C0C7F4C3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7760" cy="1144800"/>
          </a:xfrm>
        </p:spPr>
        <p:txBody>
          <a:bodyPr/>
          <a:lstStyle/>
          <a:p>
            <a:r>
              <a:rPr lang="en-US" sz="3200" dirty="0"/>
              <a:t>Other aspects in development: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D032063-E2A8-05CF-27E9-AD0A5A98D38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Remote communication (4G, GSM)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Power management (low power)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Manufacturability</a:t>
            </a:r>
          </a:p>
        </p:txBody>
      </p:sp>
      <p:pic>
        <p:nvPicPr>
          <p:cNvPr id="1026" name="Picture 2" descr="Ein Bild, das Elektronik, Elektrische Leitungen, Elektrisches Bauelement, Elektronisches Bauteil enthält.&#10;&#10;Automatisch generierte Beschreibung">
            <a:extLst>
              <a:ext uri="{FF2B5EF4-FFF2-40B4-BE49-F238E27FC236}">
                <a16:creationId xmlns:a16="http://schemas.microsoft.com/office/drawing/2014/main" id="{568E912F-1BB2-A02C-54A3-D1029324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45" y="1418400"/>
            <a:ext cx="6395098" cy="48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76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125D-5ACE-D96C-CB7D-A2353D528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3">
            <a:extLst>
              <a:ext uri="{FF2B5EF4-FFF2-40B4-BE49-F238E27FC236}">
                <a16:creationId xmlns:a16="http://schemas.microsoft.com/office/drawing/2014/main" id="{BC74E2D6-A330-507D-9D8E-7E574E58DC52}"/>
              </a:ext>
            </a:extLst>
          </p:cNvPr>
          <p:cNvSpPr/>
          <p:nvPr/>
        </p:nvSpPr>
        <p:spPr>
          <a:xfrm>
            <a:off x="6094440" y="6317876"/>
            <a:ext cx="4630680" cy="45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Author‘s name</a:t>
            </a:r>
            <a:endParaRPr lang="en-US" sz="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CustomShape 4">
            <a:extLst>
              <a:ext uri="{FF2B5EF4-FFF2-40B4-BE49-F238E27FC236}">
                <a16:creationId xmlns:a16="http://schemas.microsoft.com/office/drawing/2014/main" id="{7699A8C2-2077-6053-9E74-4C219CCED145}"/>
              </a:ext>
            </a:extLst>
          </p:cNvPr>
          <p:cNvSpPr/>
          <p:nvPr/>
        </p:nvSpPr>
        <p:spPr>
          <a:xfrm>
            <a:off x="11624760" y="6308640"/>
            <a:ext cx="35424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fld id="{B106FC98-4258-4F5D-BF3B-70FD84BE5205}" type="slidenum">
              <a:rPr lang="en-US" sz="800" b="0" strike="noStrike" spc="-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5</a:t>
            </a:fld>
            <a:endParaRPr lang="en-US" sz="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font, screenshot, graphics, text&#10;&#10;Description automatically generated">
            <a:extLst>
              <a:ext uri="{FF2B5EF4-FFF2-40B4-BE49-F238E27FC236}">
                <a16:creationId xmlns:a16="http://schemas.microsoft.com/office/drawing/2014/main" id="{357B4B8A-2503-25D4-05DC-BCA1D94CC8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80" y="6391307"/>
            <a:ext cx="1198079" cy="301946"/>
          </a:xfrm>
          <a:prstGeom prst="rect">
            <a:avLst/>
          </a:prstGeom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E59AEF0F-0246-D39A-BD2D-7BD7F34EC7DF}"/>
              </a:ext>
            </a:extLst>
          </p:cNvPr>
          <p:cNvSpPr/>
          <p:nvPr/>
        </p:nvSpPr>
        <p:spPr>
          <a:xfrm>
            <a:off x="10916640" y="6308640"/>
            <a:ext cx="61092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Date</a:t>
            </a:r>
            <a:endParaRPr lang="en-US" sz="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CE630EAA-F865-794B-4877-0673B673452D}"/>
              </a:ext>
            </a:extLst>
          </p:cNvPr>
          <p:cNvSpPr/>
          <p:nvPr/>
        </p:nvSpPr>
        <p:spPr bwMode="auto">
          <a:xfrm>
            <a:off x="330831" y="614664"/>
            <a:ext cx="2304000" cy="356838"/>
          </a:xfrm>
          <a:prstGeom prst="rect">
            <a:avLst/>
          </a:prstGeom>
          <a:solidFill>
            <a:schemeClr val="bg2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Rectangle 29">
            <a:extLst>
              <a:ext uri="{FF2B5EF4-FFF2-40B4-BE49-F238E27FC236}">
                <a16:creationId xmlns:a16="http://schemas.microsoft.com/office/drawing/2014/main" id="{A9EEBD76-B258-A845-DCA2-14ACBC381829}"/>
              </a:ext>
            </a:extLst>
          </p:cNvPr>
          <p:cNvSpPr/>
          <p:nvPr/>
        </p:nvSpPr>
        <p:spPr bwMode="auto">
          <a:xfrm>
            <a:off x="2634831" y="614663"/>
            <a:ext cx="2303999" cy="356839"/>
          </a:xfrm>
          <a:prstGeom prst="rect">
            <a:avLst/>
          </a:prstGeom>
          <a:solidFill>
            <a:schemeClr val="bg2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endParaRPr kumimoji="0" lang="de-DE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id="{F077A6B1-41F2-0CB3-AAA0-C2873643AD72}"/>
              </a:ext>
            </a:extLst>
          </p:cNvPr>
          <p:cNvSpPr/>
          <p:nvPr/>
        </p:nvSpPr>
        <p:spPr bwMode="auto">
          <a:xfrm>
            <a:off x="7248407" y="614663"/>
            <a:ext cx="2304000" cy="356839"/>
          </a:xfrm>
          <a:prstGeom prst="rect">
            <a:avLst/>
          </a:prstGeom>
          <a:solidFill>
            <a:schemeClr val="bg2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600"/>
              </a:spcBef>
              <a:buClr>
                <a:srgbClr val="2A6AB3"/>
              </a:buClr>
              <a:buSzPct val="110000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kumimoji="0" lang="de-DE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3E48DE0C-9D66-C945-2D9E-87249679231F}"/>
              </a:ext>
            </a:extLst>
          </p:cNvPr>
          <p:cNvSpPr/>
          <p:nvPr/>
        </p:nvSpPr>
        <p:spPr bwMode="auto">
          <a:xfrm>
            <a:off x="9552407" y="614663"/>
            <a:ext cx="2304000" cy="356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kumimoji="0" lang="de-DE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BE40694C-1D43-5D3D-629D-D8E2AEF63B78}"/>
              </a:ext>
            </a:extLst>
          </p:cNvPr>
          <p:cNvSpPr/>
          <p:nvPr/>
        </p:nvSpPr>
        <p:spPr bwMode="auto">
          <a:xfrm>
            <a:off x="4938830" y="614663"/>
            <a:ext cx="2342169" cy="356839"/>
          </a:xfrm>
          <a:prstGeom prst="rect">
            <a:avLst/>
          </a:prstGeom>
          <a:solidFill>
            <a:schemeClr val="bg2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600"/>
              </a:spcBef>
              <a:buClr>
                <a:srgbClr val="2A6AB3"/>
              </a:buClr>
              <a:buSzPct val="110000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kumimoji="0" lang="de-DE" sz="1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116689E-E75B-4587-973D-828AF15FF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353550"/>
              </p:ext>
            </p:extLst>
          </p:nvPr>
        </p:nvGraphicFramePr>
        <p:xfrm>
          <a:off x="330831" y="1617723"/>
          <a:ext cx="4965998" cy="26078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7719">
                  <a:extLst>
                    <a:ext uri="{9D8B030D-6E8A-4147-A177-3AD203B41FA5}">
                      <a16:colId xmlns:a16="http://schemas.microsoft.com/office/drawing/2014/main" val="3001479521"/>
                    </a:ext>
                  </a:extLst>
                </a:gridCol>
                <a:gridCol w="898279">
                  <a:extLst>
                    <a:ext uri="{9D8B030D-6E8A-4147-A177-3AD203B41FA5}">
                      <a16:colId xmlns:a16="http://schemas.microsoft.com/office/drawing/2014/main" val="3279299911"/>
                    </a:ext>
                  </a:extLst>
                </a:gridCol>
              </a:tblGrid>
              <a:tr h="29257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Title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Status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4591756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 dirty="0">
                          <a:effectLst/>
                        </a:rPr>
                        <a:t>Life Cycle Analysis of biogas digesters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100" dirty="0">
                          <a:effectLst/>
                        </a:rPr>
                        <a:t>In-progress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197135"/>
                  </a:ext>
                </a:extLst>
              </a:tr>
              <a:tr h="591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effectLst/>
                        </a:rPr>
                        <a:t>Estimating uncertainty in past biogas offset projects and methodologies 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100" dirty="0">
                          <a:effectLst/>
                        </a:rPr>
                        <a:t>In-progress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3098246"/>
                  </a:ext>
                </a:extLst>
              </a:tr>
              <a:tr h="62522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 dirty="0">
                          <a:effectLst/>
                        </a:rPr>
                        <a:t>Testing the accuracy of the smart biogas measurement device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 dirty="0">
                          <a:effectLst/>
                        </a:rPr>
                        <a:t>In-progress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6246026"/>
                  </a:ext>
                </a:extLst>
              </a:tr>
              <a:tr h="62522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Impact of Hydrogen Sulfide on Biogas Burning and Removal Evaluation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 dirty="0">
                          <a:effectLst/>
                        </a:rPr>
                        <a:t>In-progress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872807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89D826-0094-ECBB-7732-0403A2D35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838498"/>
              </p:ext>
            </p:extLst>
          </p:nvPr>
        </p:nvGraphicFramePr>
        <p:xfrm>
          <a:off x="5523585" y="1617722"/>
          <a:ext cx="5839508" cy="42605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70038">
                  <a:extLst>
                    <a:ext uri="{9D8B030D-6E8A-4147-A177-3AD203B41FA5}">
                      <a16:colId xmlns:a16="http://schemas.microsoft.com/office/drawing/2014/main" val="1195064819"/>
                    </a:ext>
                  </a:extLst>
                </a:gridCol>
                <a:gridCol w="969470">
                  <a:extLst>
                    <a:ext uri="{9D8B030D-6E8A-4147-A177-3AD203B41FA5}">
                      <a16:colId xmlns:a16="http://schemas.microsoft.com/office/drawing/2014/main" val="2550471428"/>
                    </a:ext>
                  </a:extLst>
                </a:gridCol>
              </a:tblGrid>
              <a:tr h="3154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Title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Status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5072809"/>
                  </a:ext>
                </a:extLst>
              </a:tr>
              <a:tr h="6740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 dirty="0">
                          <a:effectLst/>
                        </a:rPr>
                        <a:t>Casing design, manufacturing and testing for in-situ biogas monitoring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Done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5836656"/>
                  </a:ext>
                </a:extLst>
              </a:tr>
              <a:tr h="6740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Monitoring of improved cookstoves: from prototyping to small batch manufacturing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Done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183376"/>
                  </a:ext>
                </a:extLst>
              </a:tr>
              <a:tr h="6740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Logging and transmitting remote data from cookstove and biogas sensors in Malawi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Done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80851"/>
                  </a:ext>
                </a:extLst>
              </a:tr>
              <a:tr h="6613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Volumetric flow meter development for household scale biogas reactors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Done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1759822"/>
                  </a:ext>
                </a:extLst>
              </a:tr>
              <a:tr h="3154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Developing a Methane Sensor for Biogas reactors in Malawi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Done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8527977"/>
                  </a:ext>
                </a:extLst>
              </a:tr>
              <a:tr h="3154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Development of a Monitoring Device for Improved Cookstoves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>
                          <a:effectLst/>
                        </a:rPr>
                        <a:t>Done</a:t>
                      </a:r>
                      <a:endParaRPr lang="en-CH" sz="110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3128416"/>
                  </a:ext>
                </a:extLst>
              </a:tr>
              <a:tr h="3154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 dirty="0">
                          <a:effectLst/>
                        </a:rPr>
                        <a:t>Biogas sensor development: from prototyping to production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 dirty="0">
                          <a:effectLst/>
                        </a:rPr>
                        <a:t>In progress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462098"/>
                  </a:ext>
                </a:extLst>
              </a:tr>
              <a:tr h="3154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 dirty="0">
                          <a:effectLst/>
                        </a:rPr>
                        <a:t>In-situ testing of gas monitoring at biogas plant in Switzerland (ZHAW)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H" sz="1100" dirty="0">
                          <a:effectLst/>
                        </a:rPr>
                        <a:t>Upcoming</a:t>
                      </a:r>
                      <a:endParaRPr lang="en-CH" sz="1100" dirty="0">
                        <a:effectLst/>
                        <a:latin typeface="Times New Roman" panose="02020603050405020304" pitchFamily="18" charset="0"/>
                        <a:ea typeface="Time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0702319"/>
                  </a:ext>
                </a:extLst>
              </a:tr>
            </a:tbl>
          </a:graphicData>
        </a:graphic>
      </p:graphicFrame>
      <p:sp>
        <p:nvSpPr>
          <p:cNvPr id="17" name="CustomShape 5">
            <a:extLst>
              <a:ext uri="{FF2B5EF4-FFF2-40B4-BE49-F238E27FC236}">
                <a16:creationId xmlns:a16="http://schemas.microsoft.com/office/drawing/2014/main" id="{776D711B-171B-2480-D4A6-42820FE77ABC}"/>
              </a:ext>
            </a:extLst>
          </p:cNvPr>
          <p:cNvSpPr/>
          <p:nvPr/>
        </p:nvSpPr>
        <p:spPr>
          <a:xfrm>
            <a:off x="461360" y="1043332"/>
            <a:ext cx="4346942" cy="502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54000" rIns="14400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1F407A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Relevant research projects</a:t>
            </a:r>
            <a:endParaRPr lang="en-US" sz="2800" b="0" strike="noStrike" spc="-1" dirty="0">
              <a:solidFill>
                <a:srgbClr val="1F407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3646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6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eth_praesentation_16zu9_ETH1</Template>
  <TotalTime>3837</TotalTime>
  <Words>254</Words>
  <Application>Microsoft Macintosh PowerPoint</Application>
  <PresentationFormat>Custom</PresentationFormat>
  <Paragraphs>65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Biogas meter development and evaluation</vt:lpstr>
      <vt:lpstr>PowerPoint Presentation</vt:lpstr>
      <vt:lpstr>PowerPoint Presentation</vt:lpstr>
      <vt:lpstr>Other aspects in development: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MT2DpgdlXV@student.ethz.ch</dc:creator>
  <dc:description/>
  <cp:lastModifiedBy>Seemann-Ricard  Nicolas</cp:lastModifiedBy>
  <cp:revision>410</cp:revision>
  <cp:lastPrinted>2013-06-08T11:22:51Z</cp:lastPrinted>
  <dcterms:created xsi:type="dcterms:W3CDTF">2019-10-05T17:13:10Z</dcterms:created>
  <dcterms:modified xsi:type="dcterms:W3CDTF">2024-12-19T10:15:35Z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